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59" r:id="rId7"/>
    <p:sldId id="260" r:id="rId8"/>
    <p:sldId id="261" r:id="rId9"/>
    <p:sldId id="264" r:id="rId10"/>
    <p:sldId id="265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17-3EF0-4058-BCFE-BF7DA9821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B5D219-19F2-4E72-BD66-7F7EFD50F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7A894A-87DA-4853-9783-FC887ABC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D77179-66F5-45DC-86BE-D58B0040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91FB9B-4B48-49D9-B260-A3F6931A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51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D8B5-48B8-4CED-BAA4-08049026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189EB5-9B4B-498A-B9A4-65A0995A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52F45F-6195-4182-A92B-8747E359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63A2C4-B68D-4CC5-8A74-E36A278A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E0F45F-C3E8-47DE-8849-F07E40E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9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BE5D96E-8416-4786-82BC-ACDF92C8A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09DE0A-1930-4605-AB07-8C0CF777D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0053B-B7D6-4BD9-94B9-8B28582E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7CF49-A3DD-46E3-B249-E116906B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D49875-3BCE-4BA3-9548-529B8712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65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8F320-DB28-4C53-B807-AC2F1A7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2FF2BD-BAF0-4697-842B-F1E35E6F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34E437-DC8B-4BAE-89D1-DCFB6838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3568F0-A8D7-42CA-A556-EDE58591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928D54-5B0F-4B38-9064-C3AA301A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31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C274-98C9-4606-BC47-B7260E99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7A3902-0A3B-404A-8B34-981FDFCEA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B43F8F-0B7D-4964-8128-B79BF60C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68CF5F-22CF-41B4-9E90-6342167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A981BE-35A2-4CD8-9CB0-9D94BB30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3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37724-0964-452A-936A-4714D37D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A0D440-F4DC-457A-AF04-75E87E07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308F98-E7BC-4104-81D3-A09DB0379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4B9A95-2042-45A3-8954-4EFE3DC7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842AED-5457-461F-97C8-D0BAECD8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724ABE-897A-4383-B93D-8A9E40C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2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F999C9-6C6C-4561-9C6F-86CEAD10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9D96EA-1632-4C8B-9156-E459C848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1D674E-D31E-40C1-A70F-22F2D3D5E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B89444-59FF-4B09-8358-977BE05C1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586BD68-7C45-463F-902D-A06FCD1BB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D606597-65BE-4D84-B2BC-E366A5CC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C2453DA-DD3B-4A45-8205-1C425D59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2601FA-DEC5-4866-AB8C-01D4141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4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8031C-EE8A-4BF6-B918-A82256FD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9A5108E-30BD-4F77-BDE7-6BB6D14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BD147B-CCDE-44E6-BC22-AA634FFA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BAED9D-BAC6-4849-8E18-D23E10E9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78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F4CACF5-0655-496A-8734-B0EA77D0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7E6D481-D35B-4AA1-8F21-1313EDF1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0E1750-7A4D-481B-B15A-E87A59B2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63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BF771-D9E2-4CAC-B1EA-C541DE7C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DB2B3C-78E9-47FA-BC91-6F08C266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9E9AE5-CA81-4B7D-969A-2A858CE4A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88E15E-F981-4CB7-8030-C3326D05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8CF494-320D-4370-91AC-3CDA310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19A174-4115-441B-A153-49D0584B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4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65294-469A-4965-8AEC-61F5252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0004B4-D485-44DA-B09E-1A0D272AC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EA9F20-44DA-44E2-9D70-44DD14DD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9EE9C0-0FAB-48E8-815E-ADE934DB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D2B2E1-03F9-4379-AFE7-BFEF08C4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99608E-B3E2-4C88-8413-22C93B17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49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66D2724-947D-4C92-8478-0432D8FF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43007-3AF8-4576-ADB2-293A90C42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30EC0B-C5C2-4C0C-B730-CE3CC5062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2351B-9A92-4F63-8A9B-46D8B1EF9826}" type="datetimeFigureOut">
              <a:rPr lang="zh-TW" altLang="en-US" smtClean="0"/>
              <a:t>2019/11/27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C7344F-D06B-4696-AE2D-2AFAC9F4F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56D248-B900-4D3E-BB6E-1A4A23C39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9551B-C2C1-4A4C-AB51-183DC7DC26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35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-KLtkDlh8" TargetMode="External"/><Relationship Id="rId2" Type="http://schemas.openxmlformats.org/officeDocument/2006/relationships/hyperlink" Target="https://www.youtube.com/watch?v=MPU2HistivI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CF24A-7E87-475E-95CD-C6D1C824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96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 err="1"/>
              <a:t>AI的普科篇</a:t>
            </a:r>
            <a:r>
              <a:rPr lang="en-US" altLang="zh-TW" b="1" dirty="0"/>
              <a:t> General Science of Artificial Intelligence</a:t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3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6686A-4B81-4CE5-BC30-BA2B2F67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1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國中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、</a:t>
            </a:r>
            <a:r>
              <a:rPr lang="en-US" altLang="zh-TW" sz="31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國小的資訊學習目標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 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STEM study goals of middle school and elementary school students</a:t>
            </a:r>
            <a:br>
              <a:rPr lang="zh-TW" altLang="zh-TW" b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D8C50D-4AE7-4EAF-AFF5-5A1AB82520F0}"/>
              </a:ext>
            </a:extLst>
          </p:cNvPr>
          <p:cNvSpPr txBox="1"/>
          <p:nvPr/>
        </p:nvSpPr>
        <p:spPr>
          <a:xfrm>
            <a:off x="123601" y="2210355"/>
            <a:ext cx="11580414" cy="221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擴展</a:t>
            </a:r>
            <a:r>
              <a:rPr lang="zh-TW" altLang="en-US" sz="28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世界觀 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expand world viewpoint </a:t>
            </a:r>
            <a:endParaRPr lang="en-US" altLang="zh-TW" sz="2800" b="1" dirty="0">
              <a:latin typeface="MS PGothic" panose="020B0600070205080204" pitchFamily="34" charset="-128"/>
              <a:ea typeface="MS PGothic" panose="020B0600070205080204" pitchFamily="34" charset="-128"/>
              <a:cs typeface="MS Gothic" panose="020B0609070205080204" pitchFamily="49" charset="-128"/>
            </a:endParaRPr>
          </a:p>
          <a:p>
            <a:pPr marL="800100" lvl="1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800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培養對程式設計興趣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encourage the student’s programming interests</a:t>
            </a:r>
            <a:endParaRPr lang="zh-TW" altLang="zh-TW" sz="2800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8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促進</a:t>
            </a:r>
            <a:r>
              <a:rPr lang="en-US" altLang="zh-TW" sz="2800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自行解決問題的能力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promote 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problem solving ability</a:t>
            </a:r>
            <a:endParaRPr lang="zh-TW" altLang="zh-TW" sz="2800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800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養成終身學習的習慣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retain develop </a:t>
            </a:r>
            <a:r>
              <a:rPr lang="en-US" altLang="zh-TW" sz="2800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long life study habit</a:t>
            </a:r>
            <a:endParaRPr lang="zh-TW" altLang="zh-TW" sz="2800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2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FB518-32A0-4CE1-992F-3D5409B0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Ｂａｃｋｕｐ</a:t>
            </a:r>
          </a:p>
        </p:txBody>
      </p:sp>
    </p:spTree>
    <p:extLst>
      <p:ext uri="{BB962C8B-B14F-4D97-AF65-F5344CB8AC3E}">
        <p14:creationId xmlns:p14="http://schemas.microsoft.com/office/powerpoint/2010/main" val="107626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238F09-0AE9-4B51-936F-282DCC6BA293}"/>
              </a:ext>
            </a:extLst>
          </p:cNvPr>
          <p:cNvSpPr/>
          <p:nvPr/>
        </p:nvSpPr>
        <p:spPr>
          <a:xfrm>
            <a:off x="3048000" y="2243836"/>
            <a:ext cx="6096000" cy="237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  <a:t>Self drive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  <a:t>https://www.youtube.com/watch?v=tlThdr3O5Qo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  <a:t>Yolo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u="sng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https://www.youtube.com/watch?v=MPU2HistivI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  <a:t>Cart-Pole </a:t>
            </a:r>
            <a:r>
              <a:rPr lang="en-US" altLang="zh-TW" dirty="0" err="1">
                <a:latin typeface="Calibri" panose="020F0502020204030204" pitchFamily="34" charset="0"/>
                <a:cs typeface="Times New Roman" panose="02020603050405020304" pitchFamily="18" charset="0"/>
              </a:rPr>
              <a:t>britch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TW" u="sng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https://www.youtube.com/watch?v=Lt-KLtkDlh8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E8B709-A544-4F28-B5A4-AF94BA66B8EC}"/>
              </a:ext>
            </a:extLst>
          </p:cNvPr>
          <p:cNvSpPr txBox="1"/>
          <p:nvPr/>
        </p:nvSpPr>
        <p:spPr>
          <a:xfrm>
            <a:off x="3209925" y="1162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ＵＲＬｓ</a:t>
            </a:r>
          </a:p>
        </p:txBody>
      </p:sp>
    </p:spTree>
    <p:extLst>
      <p:ext uri="{BB962C8B-B14F-4D97-AF65-F5344CB8AC3E}">
        <p14:creationId xmlns:p14="http://schemas.microsoft.com/office/powerpoint/2010/main" val="170497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BBF08-7630-43BC-9A73-C3171661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FBC96D-F5C7-41C6-AE1F-6B1460E5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1819274"/>
            <a:ext cx="9652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6EF94-C9FB-4D5B-A337-F84E4D66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8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目錄 </a:t>
            </a:r>
            <a:r>
              <a:rPr lang="en-US" altLang="zh-TW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Table of Contents</a:t>
            </a:r>
            <a:endParaRPr lang="zh-TW" altLang="en-US" sz="32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D6BD29-F5DA-434E-B70D-B070FE2A78D0}"/>
              </a:ext>
            </a:extLst>
          </p:cNvPr>
          <p:cNvSpPr/>
          <p:nvPr/>
        </p:nvSpPr>
        <p:spPr>
          <a:xfrm>
            <a:off x="1202183" y="1167408"/>
            <a:ext cx="10515599" cy="5095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108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科技資訊課綱的背景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Background of 108 STEM Guideline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工業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 4.0 4.0 Industry 4.0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大數據</a:t>
            </a: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，</a:t>
            </a: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物聯網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和</a:t>
            </a: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人工智能，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Big Data</a:t>
            </a: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，ＩＯＴ，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 and Artificial Intelligence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AI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的深度學習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Artificial Intelligence, Deep Learning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深度學習的應用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Applications of Deep Learning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自駕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Auto Self Drive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強化學習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Reinforcement Deep Learning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認識最新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AI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對未來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微軟正黑體" panose="020B0604030504040204" pitchFamily="34" charset="-120"/>
              </a:rPr>
              <a:t>產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業的影響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acknowledge the AI influence to future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國中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、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國小的資訊學習目標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STEM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 study goals of middle school and elementary school students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擴展</a:t>
            </a: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視野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expand world viewpoint </a:t>
            </a:r>
            <a:endParaRPr lang="en-US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MS Gothic" panose="020B0609070205080204" pitchFamily="49" charset="-128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培養對程式設計興趣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encourage the student’s programming interests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zh-TW" alt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促進</a:t>
            </a: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自行解決問題的能力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promote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problem solving ability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altLang="zh-TW" b="1" dirty="0" err="1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養成終身學習的習慣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retain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long life study habit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 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altLang="zh-TW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備註</a:t>
            </a:r>
            <a:r>
              <a:rPr lang="en-US" altLang="zh-TW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: </a:t>
            </a:r>
            <a:r>
              <a:rPr lang="en-US" altLang="zh-TW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國小低年級，一、二年級，以遊戲設計、機械人</a:t>
            </a:r>
            <a:r>
              <a:rPr lang="en-US" altLang="zh-TW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DIY</a:t>
            </a:r>
            <a:r>
              <a:rPr lang="en-US" altLang="zh-TW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為主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。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Remark: </a:t>
            </a:r>
            <a:r>
              <a:rPr lang="en-US" altLang="zh-TW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the major content of low grade elementary school students will focus on programming game design, and robot DIY</a:t>
            </a:r>
            <a:endParaRPr lang="zh-TW" altLang="zh-TW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3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0618C-D0E0-4751-86E8-158C1045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4" y="143183"/>
            <a:ext cx="11111144" cy="1325563"/>
          </a:xfrm>
        </p:spPr>
        <p:txBody>
          <a:bodyPr>
            <a:normAutofit/>
          </a:bodyPr>
          <a:lstStyle/>
          <a:p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108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科技資訊課綱的背景 </a:t>
            </a:r>
            <a:r>
              <a:rPr lang="en-US" altLang="zh-TW" sz="31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Background of 108 STEM Guideline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C74DC4-EEAB-473C-9B3E-C6C57F074A4B}"/>
              </a:ext>
            </a:extLst>
          </p:cNvPr>
          <p:cNvSpPr txBox="1"/>
          <p:nvPr/>
        </p:nvSpPr>
        <p:spPr>
          <a:xfrm>
            <a:off x="861134" y="6320901"/>
            <a:ext cx="636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Remark: </a:t>
            </a:r>
            <a:r>
              <a:rPr lang="en-US" altLang="zh-TW" dirty="0">
                <a:solidFill>
                  <a:srgbClr val="FF0000"/>
                </a:solidFill>
              </a:rPr>
              <a:t>STEM,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altLang="zh-TW" dirty="0"/>
              <a:t>cience,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echnology, 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ngineering, </a:t>
            </a:r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/>
              <a:t>athematics</a:t>
            </a:r>
            <a:r>
              <a:rPr lang="zh-TW" altLang="en-US" dirty="0"/>
              <a:t>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94F6B0-F323-47FA-9BDE-29A0C277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9" y="1257301"/>
            <a:ext cx="5644821" cy="476536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6F1F3-ED7A-41EC-9050-6E055BD0D20C}"/>
              </a:ext>
            </a:extLst>
          </p:cNvPr>
          <p:cNvSpPr/>
          <p:nvPr/>
        </p:nvSpPr>
        <p:spPr>
          <a:xfrm>
            <a:off x="3817560" y="3837222"/>
            <a:ext cx="859216" cy="277578"/>
          </a:xfrm>
          <a:prstGeom prst="roundRect">
            <a:avLst/>
          </a:prstGeom>
          <a:solidFill>
            <a:schemeClr val="accent1">
              <a:alpha val="4000"/>
            </a:schemeClr>
          </a:solidFill>
          <a:ln w="635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D4AF4C42-6D6D-440B-B58E-B6220602677E}"/>
              </a:ext>
            </a:extLst>
          </p:cNvPr>
          <p:cNvSpPr/>
          <p:nvPr/>
        </p:nvSpPr>
        <p:spPr>
          <a:xfrm rot="2934679">
            <a:off x="4962526" y="2588581"/>
            <a:ext cx="600075" cy="14879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D7AF05-12F3-4384-BB27-4A8ACB6E2C8F}"/>
              </a:ext>
            </a:extLst>
          </p:cNvPr>
          <p:cNvSpPr/>
          <p:nvPr/>
        </p:nvSpPr>
        <p:spPr>
          <a:xfrm>
            <a:off x="5848350" y="232125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集注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47F382-787E-44C2-8299-10071A64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753" y="1403586"/>
            <a:ext cx="4984315" cy="4684240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308147F-EEA3-451D-9BEF-6052954F3972}"/>
              </a:ext>
            </a:extLst>
          </p:cNvPr>
          <p:cNvSpPr/>
          <p:nvPr/>
        </p:nvSpPr>
        <p:spPr>
          <a:xfrm>
            <a:off x="7073510" y="2906028"/>
            <a:ext cx="2708666" cy="2656571"/>
          </a:xfrm>
          <a:prstGeom prst="roundRect">
            <a:avLst/>
          </a:prstGeom>
          <a:solidFill>
            <a:schemeClr val="accent1">
              <a:alpha val="4000"/>
            </a:schemeClr>
          </a:solidFill>
          <a:ln w="635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62314F5D-23D4-4D8F-A04C-251874D21579}"/>
              </a:ext>
            </a:extLst>
          </p:cNvPr>
          <p:cNvSpPr/>
          <p:nvPr/>
        </p:nvSpPr>
        <p:spPr>
          <a:xfrm rot="19188326">
            <a:off x="7032724" y="2674369"/>
            <a:ext cx="662920" cy="15092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46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55366-52AE-4E7A-8FA5-C610A034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18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108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科技資訊課綱的背景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Background of 108 STEM </a:t>
            </a:r>
            <a:r>
              <a:rPr lang="en-US" altLang="zh-TW" sz="32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Guidelin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ｅ</a:t>
            </a:r>
            <a:endParaRPr lang="zh-TW" altLang="en-US" sz="3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5581A1-BE44-4CC2-B32D-D5A405AD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1434749"/>
            <a:ext cx="12192000" cy="50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80CB6-5F7E-46BB-8346-58CB5658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269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臺北市科技領域國中資訊科技教學綱要</a:t>
            </a:r>
            <a:br>
              <a:rPr lang="en-US" altLang="zh-TW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Ｔａｉｐｅｉ　Ｍｉｄｄｌｅ　Ｓｃｈｏｏｌ　ＳＴＥＭ　Ｃｏｎｔｅｎｔｓ／Ｇｕｉｄｅｌｉｎｅ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5E5C91-29CD-46F0-9EBE-9A3C63AD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95" y="1564480"/>
            <a:ext cx="7083029" cy="22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602371-5056-4B07-94A9-F6DD1401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96" y="4067174"/>
            <a:ext cx="721757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8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93D0B-22CD-4F62-87AC-A1C7C1EB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814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工業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 4.0 Industry 4.0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3395B3-8D62-4BF9-88B5-3D96F9D7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1507041"/>
            <a:ext cx="6934969" cy="445127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ED5A9BA-CBB2-49FA-9FCB-6FC8803975F3}"/>
              </a:ext>
            </a:extLst>
          </p:cNvPr>
          <p:cNvSpPr txBox="1"/>
          <p:nvPr/>
        </p:nvSpPr>
        <p:spPr>
          <a:xfrm>
            <a:off x="7504497" y="1507041"/>
            <a:ext cx="3915053" cy="4062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1784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蒸汽動力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Steam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1870</a:t>
            </a: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電力</a:t>
            </a: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Electrical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1969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自動化，電腦</a:t>
            </a:r>
            <a:r>
              <a:rPr lang="en-US" altLang="zh-TW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電子產品</a:t>
            </a: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automation, computer,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當前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物聯網</a:t>
            </a:r>
            <a:r>
              <a:rPr lang="en-US" altLang="zh-TW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,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大數據</a:t>
            </a:r>
            <a:r>
              <a:rPr lang="en-US" altLang="zh-TW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,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深度學習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Present, IOT, Big Data, Deep learning,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009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3CBAB-E15A-404B-A9A0-5EDA8805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-20932"/>
            <a:ext cx="11982450" cy="1325563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大數據</a:t>
            </a:r>
            <a:r>
              <a:rPr lang="en-US" altLang="zh-TW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,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　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物聯網</a:t>
            </a:r>
            <a:r>
              <a:rPr lang="en-US" altLang="zh-TW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,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　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人工智能</a:t>
            </a:r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　</a:t>
            </a:r>
            <a:r>
              <a:rPr lang="en-US" altLang="zh-TW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Big Data, IOT, and Artificial Intelligence</a:t>
            </a:r>
            <a:endParaRPr lang="zh-TW" altLang="en-US" sz="32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88A8942-B410-445E-A524-7E44B8E555F5}"/>
              </a:ext>
            </a:extLst>
          </p:cNvPr>
          <p:cNvGrpSpPr/>
          <p:nvPr/>
        </p:nvGrpSpPr>
        <p:grpSpPr>
          <a:xfrm>
            <a:off x="1046018" y="1197890"/>
            <a:ext cx="3059257" cy="2289068"/>
            <a:chOff x="1046017" y="1197890"/>
            <a:chExt cx="3394029" cy="278636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DED3BDE-B2A7-479B-AEFB-BC764A6F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017" y="1620064"/>
              <a:ext cx="3394029" cy="2364194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91AF6A6-1182-4D34-9212-F0D800402C14}"/>
                </a:ext>
              </a:extLst>
            </p:cNvPr>
            <p:cNvSpPr txBox="1"/>
            <p:nvPr/>
          </p:nvSpPr>
          <p:spPr>
            <a:xfrm>
              <a:off x="1777862" y="1197890"/>
              <a:ext cx="1930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>
                  <a:solidFill>
                    <a:srgbClr val="FF0000"/>
                  </a:solidFill>
                  <a:latin typeface="MS Gothic" panose="020B0609070205080204" pitchFamily="49" charset="-128"/>
                  <a:cs typeface="MS Gothic" panose="020B0609070205080204" pitchFamily="49" charset="-128"/>
                </a:rPr>
                <a:t>大數據</a:t>
              </a:r>
              <a:r>
                <a:rPr lang="en-US" altLang="zh-TW" b="1" dirty="0">
                  <a:solidFill>
                    <a:srgbClr val="FF0000"/>
                  </a:solidFill>
                  <a:latin typeface="MS Gothic" panose="020B0609070205080204" pitchFamily="49" charset="-128"/>
                  <a:cs typeface="MS Gothic" panose="020B0609070205080204" pitchFamily="49" charset="-128"/>
                </a:rPr>
                <a:t> Big Data</a:t>
              </a:r>
              <a:endParaRPr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F504A9-7ED1-43A3-A87C-AA80152B9348}"/>
              </a:ext>
            </a:extLst>
          </p:cNvPr>
          <p:cNvGrpSpPr/>
          <p:nvPr/>
        </p:nvGrpSpPr>
        <p:grpSpPr>
          <a:xfrm>
            <a:off x="3761123" y="3743072"/>
            <a:ext cx="3800183" cy="3007110"/>
            <a:chOff x="3951771" y="3799592"/>
            <a:chExt cx="3800183" cy="300711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7925563-1DEE-4874-BF74-3A6F001E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771" y="4168924"/>
              <a:ext cx="3800183" cy="263777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E060C4D-83AE-45EC-BCC5-5C957978958A}"/>
                </a:ext>
              </a:extLst>
            </p:cNvPr>
            <p:cNvSpPr txBox="1"/>
            <p:nvPr/>
          </p:nvSpPr>
          <p:spPr>
            <a:xfrm>
              <a:off x="5274815" y="3799592"/>
              <a:ext cx="1418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物聯網 </a:t>
              </a:r>
              <a:r>
                <a:rPr lang="en-US" altLang="zh-TW" b="1" dirty="0">
                  <a:solidFill>
                    <a:srgbClr val="FF0000"/>
                  </a:solidFill>
                </a:rPr>
                <a:t>IOT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74A9B3-1102-40C1-9AE8-67665C23EAD3}"/>
              </a:ext>
            </a:extLst>
          </p:cNvPr>
          <p:cNvGrpSpPr/>
          <p:nvPr/>
        </p:nvGrpSpPr>
        <p:grpSpPr>
          <a:xfrm>
            <a:off x="7178475" y="1150253"/>
            <a:ext cx="3135825" cy="2399529"/>
            <a:chOff x="7092533" y="1305618"/>
            <a:chExt cx="3636887" cy="276425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C1EB987-F46D-448B-AB22-4E75AFAB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533" y="1567222"/>
              <a:ext cx="3636887" cy="2502653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90888F0-C2FB-406E-83DC-0A60D6F88EA5}"/>
                </a:ext>
              </a:extLst>
            </p:cNvPr>
            <p:cNvSpPr txBox="1"/>
            <p:nvPr/>
          </p:nvSpPr>
          <p:spPr>
            <a:xfrm>
              <a:off x="7651657" y="1305618"/>
              <a:ext cx="2587568" cy="369332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深度學習 </a:t>
              </a:r>
              <a:r>
                <a:rPr lang="en-US" altLang="zh-TW" b="1" dirty="0">
                  <a:solidFill>
                    <a:srgbClr val="FF0000"/>
                  </a:solidFill>
                </a:rPr>
                <a:t>Deep Learning 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02966ED-4BF0-4210-A18E-0E5B67777B2A}"/>
              </a:ext>
            </a:extLst>
          </p:cNvPr>
          <p:cNvSpPr/>
          <p:nvPr/>
        </p:nvSpPr>
        <p:spPr>
          <a:xfrm>
            <a:off x="6898538" y="1172901"/>
            <a:ext cx="3695700" cy="2484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199947-BAE9-473D-897C-929627CF90D5}"/>
              </a:ext>
            </a:extLst>
          </p:cNvPr>
          <p:cNvSpPr/>
          <p:nvPr/>
        </p:nvSpPr>
        <p:spPr>
          <a:xfrm>
            <a:off x="866776" y="1197890"/>
            <a:ext cx="3448050" cy="2459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5ECD09-CFE7-41AC-82ED-1CEA58BDCD9D}"/>
              </a:ext>
            </a:extLst>
          </p:cNvPr>
          <p:cNvSpPr/>
          <p:nvPr/>
        </p:nvSpPr>
        <p:spPr>
          <a:xfrm>
            <a:off x="3570477" y="3667485"/>
            <a:ext cx="4181477" cy="320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73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DB29A-1D24-491C-B813-111DDC04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5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深度學習的應用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Applications of Deep Learning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EADE63-B7B7-4484-8544-42D2FC3BB67F}"/>
              </a:ext>
            </a:extLst>
          </p:cNvPr>
          <p:cNvSpPr txBox="1"/>
          <p:nvPr/>
        </p:nvSpPr>
        <p:spPr>
          <a:xfrm>
            <a:off x="1207456" y="1463269"/>
            <a:ext cx="3752950" cy="764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en-US" altLang="zh-TW" sz="24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Gothic" panose="020B0609070205080204" pitchFamily="49" charset="-128"/>
              </a:rPr>
              <a:t>自駕</a:t>
            </a:r>
            <a:r>
              <a:rPr lang="en-US" altLang="zh-TW" sz="24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Gothic" panose="020B0609070205080204" pitchFamily="49" charset="-128"/>
              </a:rPr>
              <a:t> Auto Self Drive</a:t>
            </a:r>
            <a:endParaRPr lang="zh-TW" altLang="zh-TW" sz="24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C732A4-D1E2-440C-A965-02FE803D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55" y="2015416"/>
            <a:ext cx="3333751" cy="20168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A5A4F9-C7AE-4FBB-8B69-7B16DCDA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98" y="4487847"/>
            <a:ext cx="3478962" cy="20352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9150EB-BD8E-485E-966A-BFFC773E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98" y="2190181"/>
            <a:ext cx="3333751" cy="21055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C2BDB8-CB50-4250-A303-F9FC6C81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882" y="4436708"/>
            <a:ext cx="3411296" cy="20168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0824EF-E8B7-4947-9967-06EA4DB3F49E}"/>
              </a:ext>
            </a:extLst>
          </p:cNvPr>
          <p:cNvSpPr/>
          <p:nvPr/>
        </p:nvSpPr>
        <p:spPr>
          <a:xfrm>
            <a:off x="6551311" y="1359185"/>
            <a:ext cx="43829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Gothic" panose="020B0609070205080204" pitchFamily="49" charset="-128"/>
              </a:rPr>
              <a:t>強化深度學習</a:t>
            </a:r>
            <a:r>
              <a:rPr lang="en-US" altLang="zh-TW" sz="24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Gothic" panose="020B0609070205080204" pitchFamily="49" charset="-128"/>
              </a:rPr>
              <a:t> 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Gothic" panose="020B0609070205080204" pitchFamily="49" charset="-128"/>
              </a:rPr>
              <a:t>Reinforcement Deep Learning</a:t>
            </a:r>
            <a:endParaRPr lang="zh-TW" altLang="zh-TW" sz="24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4C3364-450E-4689-84AD-69611E9FE2D5}"/>
              </a:ext>
            </a:extLst>
          </p:cNvPr>
          <p:cNvSpPr/>
          <p:nvPr/>
        </p:nvSpPr>
        <p:spPr>
          <a:xfrm>
            <a:off x="1168684" y="1206608"/>
            <a:ext cx="4052362" cy="5375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0622C1-8E37-4104-B3C5-50C82DA30C55}"/>
              </a:ext>
            </a:extLst>
          </p:cNvPr>
          <p:cNvSpPr/>
          <p:nvPr/>
        </p:nvSpPr>
        <p:spPr>
          <a:xfrm>
            <a:off x="6467471" y="1206608"/>
            <a:ext cx="4695825" cy="550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95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98A4B-CFBF-420A-9659-9976BC58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認識最新</a:t>
            </a:r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AI</a:t>
            </a:r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對未來</a:t>
            </a:r>
            <a:r>
              <a:rPr lang="en-US" altLang="zh-TW" sz="3200" b="1" dirty="0" err="1">
                <a:solidFill>
                  <a:srgbClr val="FF0000"/>
                </a:solidFill>
                <a:latin typeface="微軟正黑體" panose="020B0604030504040204" pitchFamily="34" charset="-120"/>
                <a:cs typeface="微軟正黑體" panose="020B0604030504040204" pitchFamily="34" charset="-120"/>
              </a:rPr>
              <a:t>產</a:t>
            </a:r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業的影響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  <a:t> </a:t>
            </a:r>
            <a:b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MS Gothic" panose="020B0609070205080204" pitchFamily="49" charset="-128"/>
              </a:rPr>
            </a:b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cs typeface="Times New Roman" panose="02020603050405020304" pitchFamily="18" charset="0"/>
              </a:rPr>
              <a:t>Acknowledge AI influence to future</a:t>
            </a:r>
            <a:br>
              <a:rPr lang="zh-TW" altLang="zh-TW" sz="3200" b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1B46A8-ACBF-4D32-8C0B-0BAEB6E1389F}"/>
              </a:ext>
            </a:extLst>
          </p:cNvPr>
          <p:cNvSpPr txBox="1"/>
          <p:nvPr/>
        </p:nvSpPr>
        <p:spPr>
          <a:xfrm>
            <a:off x="1009928" y="1655543"/>
            <a:ext cx="90522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深度學習</a:t>
            </a:r>
            <a:r>
              <a:rPr lang="en-US" altLang="zh-TW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AI</a:t>
            </a: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的應用將滲透到我們常規生活　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Applications of Deep learning AI will penetrate to our regular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富人，中產階級和窮人的比率正在發生巨大變化　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Ratios of Rich, Middle class and Poor is changing dramatically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富士康將在未來幾年內減少</a:t>
            </a:r>
            <a:r>
              <a:rPr lang="en-US" altLang="zh-TW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50</a:t>
            </a: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萬個工作崗位　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Foxconn will eliminate half million jobs for next few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沒有新的技能，工資將受到限制　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Without new skillset, the salary will be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您如何設定未來的學習目標　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How do you set your goals of future study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D868CE-E1B0-451E-8DF8-DDD5CDA9203A}"/>
              </a:ext>
            </a:extLst>
          </p:cNvPr>
          <p:cNvSpPr txBox="1"/>
          <p:nvPr/>
        </p:nvSpPr>
        <p:spPr>
          <a:xfrm>
            <a:off x="7510509" y="2663301"/>
            <a:ext cx="301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2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455</Words>
  <Application>Microsoft Office PowerPoint</Application>
  <PresentationFormat>寬螢幕</PresentationFormat>
  <Paragraphs>56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MS Gothic</vt:lpstr>
      <vt:lpstr>MS PGothic</vt:lpstr>
      <vt:lpstr>微軟正黑體</vt:lpstr>
      <vt:lpstr>Arial</vt:lpstr>
      <vt:lpstr>Calibri</vt:lpstr>
      <vt:lpstr>Calibri Light</vt:lpstr>
      <vt:lpstr>Courier New</vt:lpstr>
      <vt:lpstr>Symbol</vt:lpstr>
      <vt:lpstr>Wingdings</vt:lpstr>
      <vt:lpstr>Office 佈景主題</vt:lpstr>
      <vt:lpstr>AI的普科篇 General Science of Artificial Intelligence </vt:lpstr>
      <vt:lpstr>目錄 Table of Contents</vt:lpstr>
      <vt:lpstr>108科技資訊課綱的背景 Background of 108 STEM Guideline</vt:lpstr>
      <vt:lpstr>108科技資訊課綱的背景 Background of 108 STEM Guidelinｅ</vt:lpstr>
      <vt:lpstr>臺北市科技領域國中資訊科技教學綱要 Ｔａｉｐｅｉ　Ｍｉｄｄｌｅ　Ｓｃｈｏｏｌ　ＳＴＥＭ　Ｃｏｎｔｅｎｔｓ／Ｇｕｉｄｅｌｉｎｅ </vt:lpstr>
      <vt:lpstr>工業 4.0 Industry 4.0</vt:lpstr>
      <vt:lpstr>大數據,　物聯網,　人工智能　Big Data, IOT, and Artificial Intelligence</vt:lpstr>
      <vt:lpstr>深度學習的應用 Applications of Deep Learning</vt:lpstr>
      <vt:lpstr>認識最新AI對未來產業的影響  Acknowledge AI influence to future </vt:lpstr>
      <vt:lpstr>國中 、國小的資訊學習目標 STEM study goals of middle school and elementary school students </vt:lpstr>
      <vt:lpstr>Ｂａｃｋｕｐ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AI的普科篇 General Science of Artificial Intelligence </dc:title>
  <dc:creator>kelvin chen</dc:creator>
  <cp:lastModifiedBy>kelvin chen</cp:lastModifiedBy>
  <cp:revision>46</cp:revision>
  <dcterms:created xsi:type="dcterms:W3CDTF">2019-11-26T23:48:41Z</dcterms:created>
  <dcterms:modified xsi:type="dcterms:W3CDTF">2019-11-27T08:18:44Z</dcterms:modified>
</cp:coreProperties>
</file>